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95" r:id="rId3"/>
    <p:sldId id="262" r:id="rId4"/>
    <p:sldId id="260" r:id="rId5"/>
    <p:sldId id="263" r:id="rId6"/>
    <p:sldId id="281" r:id="rId7"/>
    <p:sldId id="264" r:id="rId8"/>
    <p:sldId id="296" r:id="rId9"/>
    <p:sldId id="297" r:id="rId10"/>
    <p:sldId id="298" r:id="rId11"/>
    <p:sldId id="285" r:id="rId12"/>
    <p:sldId id="29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4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solidFill>
            <a:schemeClr val="accent1">
              <a:lumMod val="75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Mr.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
        <p:nvSpPr>
          <p:cNvPr id="17409" name="Rectangle 1"/>
          <p:cNvSpPr>
            <a:spLocks noChangeArrowheads="1"/>
          </p:cNvSpPr>
          <p:nvPr/>
        </p:nvSpPr>
        <p:spPr bwMode="auto">
          <a:xfrm>
            <a:off x="0" y="3733800"/>
            <a:ext cx="9083577" cy="523220"/>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anchor="ctr" anchorCtr="0" compatLnSpc="1">
            <a:prstTxWarp prst="textNoShape">
              <a:avLst/>
            </a:prstTxWarp>
            <a:spAutoFit/>
          </a:bodyPr>
          <a:lstStyle/>
          <a:p>
            <a:r>
              <a:rPr lang="en-US" sz="2800" b="1" dirty="0" smtClean="0"/>
              <a:t>Chapter 4- Brand building and Special Purpose of Adverting </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39703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b="1" dirty="0" smtClean="0"/>
              <a:t>8.Budget for Advertising: The budget of political advertising depends upon the financial position of the political parties or candidates. Major political parties spend crores of Rupees on advertising, especially at the time of elections.</a:t>
            </a:r>
            <a:endParaRPr lang="en-US" sz="2800" dirty="0" smtClean="0"/>
          </a:p>
          <a:p>
            <a:r>
              <a:rPr lang="en-US" sz="2800" dirty="0" smtClean="0"/>
              <a:t/>
            </a:r>
            <a:br>
              <a:rPr lang="en-US" sz="2800" dirty="0" smtClean="0"/>
            </a:br>
            <a:r>
              <a:rPr lang="en-US" sz="2800" dirty="0" smtClean="0"/>
              <a:t/>
            </a:r>
            <a:br>
              <a:rPr lang="en-US" sz="2800" dirty="0" smtClean="0"/>
            </a:br>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4524315"/>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r>
              <a:rPr lang="en-US" sz="3600" smtClean="0">
                <a:hlinkClick r:id="rId3"/>
              </a:rPr>
              <a:t>https</a:t>
            </a:r>
            <a:r>
              <a:rPr lang="en-US" sz="3600" smtClean="0">
                <a:hlinkClick r:id="rId3"/>
              </a:rPr>
              <a:t>://</a:t>
            </a:r>
            <a:r>
              <a:rPr lang="en-US" sz="3600" smtClean="0">
                <a:hlinkClick r:id="rId3"/>
              </a:rPr>
              <a:t>forms.gle/U4Da9ykpniL3tpCdA</a:t>
            </a:r>
            <a:endParaRPr lang="en-US" sz="3600" smtClean="0"/>
          </a:p>
          <a:p>
            <a:endParaRPr lang="en-US" sz="3600" smtClean="0"/>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228600" y="533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 Write Meaning, Definition and Features of Advertising </a:t>
            </a:r>
          </a:p>
          <a:p>
            <a:pPr algn="ctr"/>
            <a:endParaRPr lang="en-US" sz="2400" b="1" dirty="0">
              <a:latin typeface="Aharoni" pitchFamily="2" charset="-79"/>
              <a:cs typeface="Aharoni" pitchFamily="2" charset="-79"/>
            </a:endParaRPr>
          </a:p>
        </p:txBody>
      </p:sp>
      <p:sp>
        <p:nvSpPr>
          <p:cNvPr id="4" name="TextBox 3"/>
          <p:cNvSpPr txBox="1"/>
          <p:nvPr/>
        </p:nvSpPr>
        <p:spPr>
          <a:xfrm>
            <a:off x="228600" y="1447800"/>
            <a:ext cx="8458200" cy="4893647"/>
          </a:xfrm>
          <a:prstGeom prst="rect">
            <a:avLst/>
          </a:prstGeom>
          <a:solidFill>
            <a:schemeClr val="accent2"/>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Meaning:- </a:t>
            </a:r>
            <a:r>
              <a:rPr lang="en-US" sz="2400" dirty="0" smtClean="0">
                <a:solidFill>
                  <a:schemeClr val="bg1"/>
                </a:solidFill>
              </a:rPr>
              <a:t>The word advertising comes from </a:t>
            </a:r>
            <a:r>
              <a:rPr lang="en-US" sz="2400" b="1" dirty="0" smtClean="0">
                <a:solidFill>
                  <a:srgbClr val="FFFF00"/>
                </a:solidFill>
              </a:rPr>
              <a:t>Latin word</a:t>
            </a:r>
            <a:r>
              <a:rPr lang="en-US" sz="2400" dirty="0" smtClean="0">
                <a:solidFill>
                  <a:srgbClr val="FFFF00"/>
                </a:solidFill>
              </a:rPr>
              <a:t> </a:t>
            </a:r>
            <a:r>
              <a:rPr lang="en-US" sz="2400" b="1" dirty="0" smtClean="0">
                <a:solidFill>
                  <a:srgbClr val="FFFF00"/>
                </a:solidFill>
              </a:rPr>
              <a:t>“</a:t>
            </a:r>
            <a:r>
              <a:rPr lang="en-US" sz="2400" b="1" dirty="0" err="1" smtClean="0">
                <a:solidFill>
                  <a:srgbClr val="FFFF00"/>
                </a:solidFill>
              </a:rPr>
              <a:t>Advertere</a:t>
            </a:r>
            <a:r>
              <a:rPr lang="en-US" sz="2400" b="1" dirty="0" smtClean="0">
                <a:solidFill>
                  <a:srgbClr val="FFFF00"/>
                </a:solidFill>
              </a:rPr>
              <a:t>”</a:t>
            </a:r>
            <a:r>
              <a:rPr lang="en-US" sz="2400" dirty="0" smtClean="0">
                <a:solidFill>
                  <a:srgbClr val="FFFF00"/>
                </a:solidFill>
              </a:rPr>
              <a:t> </a:t>
            </a:r>
            <a:r>
              <a:rPr lang="en-US" sz="2400" dirty="0" smtClean="0">
                <a:solidFill>
                  <a:schemeClr val="bg1"/>
                </a:solidFill>
              </a:rPr>
              <a:t>which means </a:t>
            </a:r>
            <a:r>
              <a:rPr lang="en-US" sz="2400" b="1" dirty="0" smtClean="0">
                <a:solidFill>
                  <a:srgbClr val="FFFF00"/>
                </a:solidFill>
              </a:rPr>
              <a:t>to turn the mind towards </a:t>
            </a:r>
            <a:r>
              <a:rPr lang="en-US" sz="2400" dirty="0" smtClean="0">
                <a:solidFill>
                  <a:schemeClr val="bg1"/>
                </a:solidFill>
              </a:rPr>
              <a:t>. </a:t>
            </a:r>
          </a:p>
          <a:p>
            <a:r>
              <a:rPr lang="en-US" sz="2400" dirty="0" smtClean="0">
                <a:solidFill>
                  <a:schemeClr val="bg1"/>
                </a:solidFill>
              </a:rPr>
              <a:t>The primary goal of advertising is to attract attention of audience and induce them to purchase advertising products and services.</a:t>
            </a:r>
          </a:p>
          <a:p>
            <a:pPr algn="ctr"/>
            <a:endParaRPr lang="en-US" sz="2400" dirty="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Definition:- </a:t>
            </a:r>
            <a:r>
              <a:rPr lang="en-US" sz="2400" dirty="0" smtClean="0"/>
              <a:t>       </a:t>
            </a:r>
            <a:r>
              <a:rPr lang="en-US" sz="2400" b="1" dirty="0" smtClean="0">
                <a:solidFill>
                  <a:srgbClr val="FFFF00"/>
                </a:solidFill>
              </a:rPr>
              <a:t>Definition AMA defines</a:t>
            </a:r>
            <a:r>
              <a:rPr lang="en-US" sz="2400" dirty="0" smtClean="0">
                <a:solidFill>
                  <a:srgbClr val="FFFF00"/>
                </a:solidFill>
              </a:rPr>
              <a:t> </a:t>
            </a:r>
            <a:r>
              <a:rPr lang="en-US" sz="2400" dirty="0" smtClean="0"/>
              <a:t>(American Marketing </a:t>
            </a:r>
          </a:p>
          <a:p>
            <a:r>
              <a:rPr lang="en-US" sz="2400" dirty="0" smtClean="0"/>
              <a:t>                                                                             Association)</a:t>
            </a:r>
          </a:p>
          <a:p>
            <a:r>
              <a:rPr lang="en-US" sz="2400" dirty="0" smtClean="0"/>
              <a:t>                              “Any </a:t>
            </a:r>
            <a:r>
              <a:rPr lang="en-US" sz="2400" b="1" u="sng" dirty="0" smtClean="0">
                <a:solidFill>
                  <a:srgbClr val="FFFF00"/>
                </a:solidFill>
              </a:rPr>
              <a:t>paid form</a:t>
            </a:r>
            <a:r>
              <a:rPr lang="en-US" sz="2400" u="sng" dirty="0" smtClean="0">
                <a:solidFill>
                  <a:srgbClr val="FFFF00"/>
                </a:solidFill>
              </a:rPr>
              <a:t> </a:t>
            </a:r>
            <a:r>
              <a:rPr lang="en-US" sz="2400" dirty="0" smtClean="0"/>
              <a:t>of </a:t>
            </a:r>
            <a:r>
              <a:rPr lang="en-US" sz="2400" b="1" u="sng" dirty="0" smtClean="0">
                <a:solidFill>
                  <a:srgbClr val="FFFF00"/>
                </a:solidFill>
              </a:rPr>
              <a:t>Non personal presentation</a:t>
            </a:r>
            <a:r>
              <a:rPr lang="en-US" sz="2400" dirty="0" smtClean="0">
                <a:solidFill>
                  <a:srgbClr val="FFFF00"/>
                </a:solidFill>
              </a:rPr>
              <a:t>,       </a:t>
            </a:r>
          </a:p>
          <a:p>
            <a:r>
              <a:rPr lang="en-US" sz="2400" dirty="0" smtClean="0"/>
              <a:t>                                Promotion of </a:t>
            </a:r>
            <a:r>
              <a:rPr lang="en-US" sz="2400" b="1" u="sng" dirty="0" smtClean="0">
                <a:solidFill>
                  <a:srgbClr val="FFFF00"/>
                </a:solidFill>
              </a:rPr>
              <a:t>ideas, goods and service</a:t>
            </a:r>
            <a:r>
              <a:rPr lang="en-US" sz="2400" u="sng" dirty="0" smtClean="0">
                <a:solidFill>
                  <a:srgbClr val="FFFF00"/>
                </a:solidFill>
              </a:rPr>
              <a:t> </a:t>
            </a:r>
            <a:r>
              <a:rPr lang="en-US" sz="2400" dirty="0" smtClean="0"/>
              <a:t>by an </a:t>
            </a:r>
          </a:p>
          <a:p>
            <a:r>
              <a:rPr lang="en-US" sz="2400" b="1" dirty="0" smtClean="0"/>
              <a:t>                                </a:t>
            </a:r>
            <a:r>
              <a:rPr lang="en-US" sz="2400" b="1" u="sng" dirty="0" smtClean="0">
                <a:solidFill>
                  <a:srgbClr val="FFFF00"/>
                </a:solidFill>
              </a:rPr>
              <a:t>indentified sponsor.” </a:t>
            </a:r>
            <a:endParaRPr lang="en-US" sz="2400" u="sng" dirty="0" smtClean="0">
              <a:solidFill>
                <a:srgbClr val="FFFF00"/>
              </a:solidFill>
            </a:endParaRPr>
          </a:p>
          <a:p>
            <a:pPr algn="ct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304800" y="1290935"/>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Q.6 Political  Advertising:-</a:t>
            </a:r>
            <a:endParaRPr lang="en-US" sz="2400" dirty="0"/>
          </a:p>
        </p:txBody>
      </p:sp>
      <p:sp>
        <p:nvSpPr>
          <p:cNvPr id="4" name="TextBox 3"/>
          <p:cNvSpPr txBox="1"/>
          <p:nvPr/>
        </p:nvSpPr>
        <p:spPr>
          <a:xfrm>
            <a:off x="228600" y="1981200"/>
            <a:ext cx="8534400" cy="230832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400" dirty="0" smtClean="0">
                <a:solidFill>
                  <a:schemeClr val="tx1"/>
                </a:solidFill>
                <a:latin typeface="Aharoni" pitchFamily="2" charset="-79"/>
                <a:cs typeface="Aharoni" pitchFamily="2" charset="-79"/>
              </a:rPr>
              <a:t>Meaning:- </a:t>
            </a:r>
          </a:p>
          <a:p>
            <a:pPr>
              <a:buFont typeface="Wingdings" pitchFamily="2" charset="2"/>
              <a:buChar char="Ø"/>
            </a:pPr>
            <a:r>
              <a:rPr lang="en-US" sz="2400" dirty="0" smtClean="0">
                <a:solidFill>
                  <a:schemeClr val="bg1"/>
                </a:solidFill>
                <a:latin typeface="Aharoni" pitchFamily="2" charset="-79"/>
                <a:cs typeface="Aharoni" pitchFamily="2" charset="-79"/>
              </a:rPr>
              <a:t> </a:t>
            </a:r>
            <a:r>
              <a:rPr lang="en-US" sz="2400" dirty="0" smtClean="0">
                <a:solidFill>
                  <a:schemeClr val="tx1"/>
                </a:solidFill>
                <a:latin typeface="Aharoni" pitchFamily="2" charset="-79"/>
                <a:cs typeface="Aharoni" pitchFamily="2" charset="-79"/>
              </a:rPr>
              <a:t>Political advertising refers to advertising efforts</a:t>
            </a:r>
          </a:p>
          <a:p>
            <a:pPr>
              <a:buFont typeface="Wingdings" pitchFamily="2" charset="2"/>
              <a:buChar char="Ø"/>
            </a:pPr>
            <a:r>
              <a:rPr lang="en-US" sz="2400" dirty="0" smtClean="0">
                <a:solidFill>
                  <a:schemeClr val="tx1"/>
                </a:solidFill>
                <a:latin typeface="Aharoni" pitchFamily="2" charset="-79"/>
                <a:cs typeface="Aharoni" pitchFamily="2" charset="-79"/>
              </a:rPr>
              <a:t>the part of political parties, local Govt. bodies, State Governments, and Central Govt. </a:t>
            </a:r>
          </a:p>
          <a:p>
            <a:r>
              <a:rPr lang="en-US" sz="2400" dirty="0" smtClean="0">
                <a:solidFill>
                  <a:schemeClr val="bg1"/>
                </a:solidFill>
                <a:latin typeface="Aharoni" pitchFamily="2" charset="-79"/>
                <a:cs typeface="Aharoni" pitchFamily="2" charset="-79"/>
              </a:rPr>
              <a:t/>
            </a:r>
            <a:br>
              <a:rPr lang="en-US" sz="2400" dirty="0" smtClean="0">
                <a:solidFill>
                  <a:schemeClr val="bg1"/>
                </a:solidFill>
                <a:latin typeface="Aharoni" pitchFamily="2" charset="-79"/>
                <a:cs typeface="Aharoni" pitchFamily="2" charset="-79"/>
              </a:rPr>
            </a:br>
            <a:endParaRPr lang="en-US" sz="2400" dirty="0" smtClean="0">
              <a:solidFill>
                <a:schemeClr val="bg1"/>
              </a:solidFill>
              <a:latin typeface="Aharoni" pitchFamily="2" charset="-79"/>
              <a:cs typeface="Aharoni" pitchFamily="2" charset="-79"/>
            </a:endParaRPr>
          </a:p>
        </p:txBody>
      </p:sp>
      <p:sp>
        <p:nvSpPr>
          <p:cNvPr id="5" name="TextBox 4"/>
          <p:cNvSpPr txBox="1"/>
          <p:nvPr/>
        </p:nvSpPr>
        <p:spPr>
          <a:xfrm>
            <a:off x="228600" y="3810000"/>
            <a:ext cx="8534400" cy="461665"/>
          </a:xfrm>
          <a:prstGeom prst="rect">
            <a:avLst/>
          </a:prstGeom>
          <a:solidFill>
            <a:schemeClr val="accent2"/>
          </a:solidFill>
        </p:spPr>
        <p:txBody>
          <a:bodyPr wrap="square" rtlCol="0">
            <a:spAutoFit/>
          </a:bodyPr>
          <a:lstStyle/>
          <a:p>
            <a:pPr>
              <a:buFont typeface="Wingdings" pitchFamily="2" charset="2"/>
              <a:buChar char="Ø"/>
            </a:pPr>
            <a:endParaRPr lang="en-US" sz="24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4" name="TextBox 3"/>
          <p:cNvSpPr txBox="1"/>
          <p:nvPr/>
        </p:nvSpPr>
        <p:spPr>
          <a:xfrm>
            <a:off x="381000" y="304800"/>
            <a:ext cx="8534400" cy="42165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400" dirty="0" smtClean="0"/>
              <a:t>2.Contents: Political advertising may include the following contents:</a:t>
            </a:r>
          </a:p>
          <a:p>
            <a:r>
              <a:rPr lang="en-US" sz="2400" b="1" dirty="0" smtClean="0"/>
              <a:t>Achievements in terms of educational levels and health standards of a particular local area, state or even nation Developments in the field of infrastructure such as irrigation projects, roads, power generation, water supply etc. Special schemes introduced specially to uplift weaker sections.</a:t>
            </a:r>
            <a:endParaRPr lang="en-US" sz="2400" dirty="0" smtClean="0"/>
          </a:p>
          <a:p>
            <a:r>
              <a:rPr lang="en-US" sz="2400" dirty="0" smtClean="0"/>
              <a:t>International agreements signed and implemented in case of Central Govt.). Increase in economic growth.</a:t>
            </a:r>
          </a:p>
          <a:p>
            <a:r>
              <a:rPr lang="en-US" sz="2400" dirty="0" smtClean="0"/>
              <a:t>Number of jobs created during certain period, and so on. </a:t>
            </a:r>
          </a:p>
          <a:p>
            <a:r>
              <a:rPr lang="en-US" sz="2400" dirty="0" smtClean="0"/>
              <a:t/>
            </a:r>
            <a:br>
              <a:rPr lang="en-US" sz="2400" dirty="0" smtClean="0"/>
            </a:br>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7" cy="6858000"/>
          </a:xfrm>
        </p:spPr>
      </p:pic>
      <p:sp>
        <p:nvSpPr>
          <p:cNvPr id="3" name="TextBox 2"/>
          <p:cNvSpPr txBox="1"/>
          <p:nvPr/>
        </p:nvSpPr>
        <p:spPr>
          <a:xfrm>
            <a:off x="838200" y="685800"/>
            <a:ext cx="7620000" cy="353943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dirty="0" smtClean="0"/>
              <a:t>3. Purpose: The main purpose of political advertising is to create a favourable image on the minds of public by highlighting achievements - past, present and potential. At the time of election, the political parties urge the voters to vote for their candidate.</a:t>
            </a:r>
          </a:p>
          <a:p>
            <a:r>
              <a:rPr lang="en-US" sz="2800" dirty="0" smtClean="0"/>
              <a:t/>
            </a:r>
            <a:br>
              <a:rPr lang="en-US" sz="2800" dirty="0" smtClean="0"/>
            </a:b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609600" y="685800"/>
            <a:ext cx="8229600"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dirty="0" smtClean="0"/>
              <a:t>4. Media Used: Generally, the media used include newspapers and outdoor. But sometimes, some political parties may also use radio and magazines. Nowadays social media like </a:t>
            </a:r>
            <a:r>
              <a:rPr lang="en-US" sz="2800" dirty="0" err="1" smtClean="0"/>
              <a:t>Whatsapp</a:t>
            </a:r>
            <a:r>
              <a:rPr lang="en-US" sz="2800" dirty="0" smtClean="0"/>
              <a:t>, Twitter, etc., are also used especially at the time of elections. Major political parties also use television to promote the party and the candidates.</a:t>
            </a:r>
          </a:p>
          <a:p>
            <a:r>
              <a:rPr lang="en-US" sz="2800" dirty="0" smtClean="0"/>
              <a:t/>
            </a:r>
            <a:br>
              <a:rPr lang="en-US" sz="2800" dirty="0" smtClean="0"/>
            </a:br>
            <a:r>
              <a:rPr lang="en-US" sz="2800" dirty="0" smtClean="0"/>
              <a:t/>
            </a:r>
            <a:br>
              <a:rPr lang="en-US" sz="2800" dirty="0" smtClean="0"/>
            </a:br>
            <a:endParaRPr lang="en-US" sz="2800" b="1" dirty="0" smtClean="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6" y="0"/>
            <a:ext cx="9145486" cy="6858000"/>
          </a:xfrm>
        </p:spPr>
      </p:pic>
      <p:sp>
        <p:nvSpPr>
          <p:cNvPr id="5" name="TextBox 4"/>
          <p:cNvSpPr txBox="1"/>
          <p:nvPr/>
        </p:nvSpPr>
        <p:spPr>
          <a:xfrm>
            <a:off x="685800" y="1676400"/>
            <a:ext cx="7924800" cy="48320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dirty="0" smtClean="0"/>
              <a:t>5. Timing of Advertising: Normally, a bulk of political ads</a:t>
            </a:r>
          </a:p>
          <a:p>
            <a:r>
              <a:rPr lang="en-US" sz="2800" dirty="0" smtClean="0"/>
              <a:t>appears during the time of elections. The political ads may also appear after completion of 1 year or so by the Govt. at the Centre at the State Level. The political ads may be also displayed during important festivals or such other cultural activities, </a:t>
            </a:r>
          </a:p>
          <a:p>
            <a:r>
              <a:rPr lang="en-US" sz="2800" dirty="0" smtClean="0"/>
              <a:t/>
            </a:r>
            <a:br>
              <a:rPr lang="en-US" sz="2800" dirty="0" smtClean="0"/>
            </a:br>
            <a:endParaRPr lang="en-US" sz="2800" dirty="0" smtClean="0"/>
          </a:p>
          <a:p>
            <a:r>
              <a:rPr lang="en-US" sz="2800" dirty="0" smtClean="0"/>
              <a:t/>
            </a:r>
            <a:br>
              <a:rPr lang="en-US" sz="2800" dirty="0" smtClean="0"/>
            </a:br>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b="1" dirty="0" smtClean="0"/>
              <a:t>6.Nature of Advertising Strategy: Political advertising is mostly in the form of hard sell. The political advertisers provide reasons to induce public to accept the political party and its candidates and to vote for them especially at the time of elections. </a:t>
            </a:r>
            <a:endParaRPr lang="en-US" sz="2800" dirty="0" smtClean="0"/>
          </a:p>
          <a:p>
            <a:r>
              <a:rPr lang="en-US" sz="2800" dirty="0" smtClean="0"/>
              <a:t/>
            </a:r>
            <a:br>
              <a:rPr lang="en-US" sz="2800" dirty="0" smtClean="0"/>
            </a:br>
            <a:r>
              <a:rPr lang="en-US" sz="2800" dirty="0" smtClean="0"/>
              <a:t/>
            </a:r>
            <a:br>
              <a:rPr lang="en-US" sz="2800" dirty="0" smtClean="0"/>
            </a:br>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b="1" dirty="0" smtClean="0"/>
              <a:t>7. Code for Political Advertising: Political advertising is subject to a code laid down by Govt. authorities with respect to the content of advertising, and also the amount of funds to be spent on advertising, especially during elections.</a:t>
            </a:r>
            <a:endParaRPr lang="en-US" sz="2800" dirty="0" smtClean="0"/>
          </a:p>
          <a:p>
            <a:r>
              <a:rPr lang="en-US" sz="2800" dirty="0" smtClean="0"/>
              <a:t/>
            </a:r>
            <a:br>
              <a:rPr lang="en-US" sz="2800" dirty="0" smtClean="0"/>
            </a:br>
            <a:endParaRPr lang="en-US" sz="2800" dirty="0" smtClean="0"/>
          </a:p>
          <a:p>
            <a:r>
              <a:rPr lang="en-US" sz="2800" dirty="0" smtClean="0"/>
              <a:t/>
            </a:r>
            <a:br>
              <a:rPr lang="en-US" sz="2800" dirty="0" smtClean="0"/>
            </a:br>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927</TotalTime>
  <Words>540</Words>
  <Application>Microsoft Office PowerPoint</Application>
  <PresentationFormat>On-screen Show (4:3)</PresentationFormat>
  <Paragraphs>51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101</cp:revision>
  <dcterms:created xsi:type="dcterms:W3CDTF">2020-06-02T07:05:21Z</dcterms:created>
  <dcterms:modified xsi:type="dcterms:W3CDTF">2021-06-27T12:13:42Z</dcterms:modified>
</cp:coreProperties>
</file>